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0"/>
  </p:notesMasterIdLst>
  <p:handoutMasterIdLst>
    <p:handoutMasterId r:id="rId21"/>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4" d="100"/>
          <a:sy n="74" d="100"/>
        </p:scale>
        <p:origin x="-104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D93947D-BF73-47B6-B021-72C1358B32D8}" type="datetimeFigureOut">
              <a:rPr lang="en-US" smtClean="0"/>
              <a:pPr/>
              <a:t>5/21/2010</a:t>
            </a:fld>
            <a:endParaRPr lang="en-CA"/>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A480A80-E404-4FBF-A11B-20B37A2027AC}" type="slidenum">
              <a:rPr lang="en-CA" smtClean="0"/>
              <a:pPr/>
              <a:t>‹#›</a:t>
            </a:fld>
            <a:endParaRPr lang="en-CA"/>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C8122BE-7EFB-4CAF-9E8C-5842B5475269}" type="datetimeFigureOut">
              <a:rPr lang="en-US" smtClean="0"/>
              <a:pPr/>
              <a:t>5/21/2010</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C4D948A-8C4E-406A-9192-EFD8F16809CA}" type="slidenum">
              <a:rPr lang="en-CA" smtClean="0"/>
              <a:pPr/>
              <a:t>‹#›</a:t>
            </a:fld>
            <a:endParaRPr lang="en-CA"/>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C4D948A-8C4E-406A-9192-EFD8F16809CA}" type="slidenum">
              <a:rPr lang="en-CA" smtClean="0"/>
              <a:pPr/>
              <a:t>1</a:t>
            </a:fld>
            <a:endParaRPr lang="en-C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AC4D948A-8C4E-406A-9192-EFD8F16809CA}" type="slidenum">
              <a:rPr lang="en-CA" smtClean="0"/>
              <a:pPr/>
              <a:t>2</a:t>
            </a:fld>
            <a:endParaRPr lang="en-C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C4D948A-8C4E-406A-9192-EFD8F16809CA}" type="slidenum">
              <a:rPr lang="en-CA" smtClean="0"/>
              <a:pPr/>
              <a:t>3</a:t>
            </a:fld>
            <a:endParaRPr lang="en-C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C4D948A-8C4E-406A-9192-EFD8F16809CA}" type="slidenum">
              <a:rPr lang="en-CA" smtClean="0"/>
              <a:pPr/>
              <a:t>4</a:t>
            </a:fld>
            <a:endParaRPr lang="en-C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C4D948A-8C4E-406A-9192-EFD8F16809CA}" type="slidenum">
              <a:rPr lang="en-CA" smtClean="0"/>
              <a:pPr/>
              <a:t>5</a:t>
            </a:fld>
            <a:endParaRPr lang="en-C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C4D948A-8C4E-406A-9192-EFD8F16809CA}" type="slidenum">
              <a:rPr lang="en-CA" smtClean="0"/>
              <a:pPr/>
              <a:t>6</a:t>
            </a:fld>
            <a:endParaRPr lang="en-C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C4D948A-8C4E-406A-9192-EFD8F16809CA}" type="slidenum">
              <a:rPr lang="en-CA" smtClean="0"/>
              <a:pPr/>
              <a:t>7</a:t>
            </a:fld>
            <a:endParaRPr lang="en-C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C4D948A-8C4E-406A-9192-EFD8F16809CA}" type="slidenum">
              <a:rPr lang="en-CA" smtClean="0"/>
              <a:pPr/>
              <a:t>8</a:t>
            </a:fld>
            <a:endParaRPr lang="en-C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C4D948A-8C4E-406A-9192-EFD8F16809CA}" type="slidenum">
              <a:rPr lang="en-CA" smtClean="0"/>
              <a:pPr/>
              <a:t>9</a:t>
            </a:fld>
            <a:endParaRPr lang="en-CA"/>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C4D948A-8C4E-406A-9192-EFD8F16809CA}" type="slidenum">
              <a:rPr lang="en-CA" smtClean="0"/>
              <a:pPr/>
              <a:t>10</a:t>
            </a:fld>
            <a:endParaRPr lang="en-C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C4D948A-8C4E-406A-9192-EFD8F16809CA}" type="slidenum">
              <a:rPr lang="en-CA" smtClean="0"/>
              <a:pPr/>
              <a:t>11</a:t>
            </a:fld>
            <a:endParaRPr lang="en-CA"/>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C4D948A-8C4E-406A-9192-EFD8F16809CA}" type="slidenum">
              <a:rPr lang="en-CA" smtClean="0"/>
              <a:pPr/>
              <a:t>12</a:t>
            </a:fld>
            <a:endParaRPr lang="en-CA"/>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C4D948A-8C4E-406A-9192-EFD8F16809CA}" type="slidenum">
              <a:rPr lang="en-CA" smtClean="0"/>
              <a:pPr/>
              <a:t>13</a:t>
            </a:fld>
            <a:endParaRPr lang="en-CA"/>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C4D948A-8C4E-406A-9192-EFD8F16809CA}" type="slidenum">
              <a:rPr lang="en-CA" smtClean="0"/>
              <a:pPr/>
              <a:t>14</a:t>
            </a:fld>
            <a:endParaRPr lang="en-CA"/>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C4D948A-8C4E-406A-9192-EFD8F16809CA}" type="slidenum">
              <a:rPr lang="en-CA" smtClean="0"/>
              <a:pPr/>
              <a:t>15</a:t>
            </a:fld>
            <a:endParaRPr lang="en-CA"/>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C4D948A-8C4E-406A-9192-EFD8F16809CA}" type="slidenum">
              <a:rPr lang="en-CA" smtClean="0"/>
              <a:pPr/>
              <a:t>16</a:t>
            </a:fld>
            <a:endParaRPr lang="en-CA"/>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C4D948A-8C4E-406A-9192-EFD8F16809CA}" type="slidenum">
              <a:rPr lang="en-CA" smtClean="0"/>
              <a:pPr/>
              <a:t>17</a:t>
            </a:fld>
            <a:endParaRPr lang="en-CA"/>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C4D948A-8C4E-406A-9192-EFD8F16809CA}" type="slidenum">
              <a:rPr lang="en-CA" smtClean="0"/>
              <a:pPr/>
              <a:t>18</a:t>
            </a:fld>
            <a:endParaRPr lang="en-C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BF31F83E-251E-402D-B3AA-B394594BD03D}" type="datetimeFigureOut">
              <a:rPr lang="en-US" smtClean="0"/>
              <a:pPr/>
              <a:t>5/21/2010</a:t>
            </a:fld>
            <a:endParaRPr lang="en-CA" dirty="0"/>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CA" dirty="0"/>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FF0B8EF0-C433-4363-BAB4-1FE4C2A35480}" type="slidenum">
              <a:rPr lang="en-CA" smtClean="0"/>
              <a:pPr/>
              <a:t>‹#›</a:t>
            </a:fld>
            <a:endParaRPr lang="en-CA"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BF31F83E-251E-402D-B3AA-B394594BD03D}" type="datetimeFigureOut">
              <a:rPr lang="en-US" smtClean="0"/>
              <a:pPr/>
              <a:t>5/21/2010</a:t>
            </a:fld>
            <a:endParaRPr lang="en-CA" dirty="0"/>
          </a:p>
        </p:txBody>
      </p:sp>
      <p:sp>
        <p:nvSpPr>
          <p:cNvPr id="9" name="Slide Number Placeholder 8"/>
          <p:cNvSpPr>
            <a:spLocks noGrp="1"/>
          </p:cNvSpPr>
          <p:nvPr>
            <p:ph type="sldNum" sz="quarter" idx="15"/>
          </p:nvPr>
        </p:nvSpPr>
        <p:spPr/>
        <p:txBody>
          <a:bodyPr rtlCol="0"/>
          <a:lstStyle/>
          <a:p>
            <a:fld id="{FF0B8EF0-C433-4363-BAB4-1FE4C2A35480}" type="slidenum">
              <a:rPr lang="en-CA" smtClean="0"/>
              <a:pPr/>
              <a:t>‹#›</a:t>
            </a:fld>
            <a:endParaRPr lang="en-CA" dirty="0"/>
          </a:p>
        </p:txBody>
      </p:sp>
      <p:sp>
        <p:nvSpPr>
          <p:cNvPr id="10" name="Footer Placeholder 9"/>
          <p:cNvSpPr>
            <a:spLocks noGrp="1"/>
          </p:cNvSpPr>
          <p:nvPr>
            <p:ph type="ftr" sz="quarter" idx="16"/>
          </p:nvPr>
        </p:nvSpPr>
        <p:spPr/>
        <p:txBody>
          <a:bodyPr rtlCol="0"/>
          <a:lstStyle/>
          <a:p>
            <a:endParaRPr lang="en-CA"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BF31F83E-251E-402D-B3AA-B394594BD03D}" type="datetimeFigureOut">
              <a:rPr lang="en-US" smtClean="0"/>
              <a:pPr/>
              <a:t>5/21/2010</a:t>
            </a:fld>
            <a:endParaRPr lang="en-CA" dirty="0"/>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CA" dirty="0"/>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Slide Number Placeholder 5"/>
          <p:cNvSpPr>
            <a:spLocks noGrp="1"/>
          </p:cNvSpPr>
          <p:nvPr>
            <p:ph type="sldNum" sz="quarter" idx="12"/>
          </p:nvPr>
        </p:nvSpPr>
        <p:spPr bwMode="auto">
          <a:xfrm>
            <a:off x="1340616" y="4928702"/>
            <a:ext cx="609600" cy="517524"/>
          </a:xfrm>
        </p:spPr>
        <p:txBody>
          <a:bodyPr/>
          <a:lstStyle/>
          <a:p>
            <a:fld id="{FF0B8EF0-C433-4363-BAB4-1FE4C2A35480}" type="slidenum">
              <a:rPr lang="en-CA" smtClean="0"/>
              <a:pPr/>
              <a:t>‹#›</a:t>
            </a:fld>
            <a:endParaRPr lang="en-CA"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BF31F83E-251E-402D-B3AA-B394594BD03D}" type="datetimeFigureOut">
              <a:rPr lang="en-US" smtClean="0"/>
              <a:pPr/>
              <a:t>5/21/2010</a:t>
            </a:fld>
            <a:endParaRPr lang="en-CA" dirty="0"/>
          </a:p>
        </p:txBody>
      </p:sp>
      <p:sp>
        <p:nvSpPr>
          <p:cNvPr id="6" name="Footer Placeholder 5"/>
          <p:cNvSpPr>
            <a:spLocks noGrp="1"/>
          </p:cNvSpPr>
          <p:nvPr>
            <p:ph type="ftr" sz="quarter" idx="11"/>
          </p:nvPr>
        </p:nvSpPr>
        <p:spPr/>
        <p:txBody>
          <a:bodyPr/>
          <a:lstStyle/>
          <a:p>
            <a:endParaRPr lang="en-CA" dirty="0"/>
          </a:p>
        </p:txBody>
      </p:sp>
      <p:sp>
        <p:nvSpPr>
          <p:cNvPr id="7" name="Slide Number Placeholder 6"/>
          <p:cNvSpPr>
            <a:spLocks noGrp="1"/>
          </p:cNvSpPr>
          <p:nvPr>
            <p:ph type="sldNum" sz="quarter" idx="12"/>
          </p:nvPr>
        </p:nvSpPr>
        <p:spPr/>
        <p:txBody>
          <a:bodyPr/>
          <a:lstStyle/>
          <a:p>
            <a:fld id="{FF0B8EF0-C433-4363-BAB4-1FE4C2A35480}" type="slidenum">
              <a:rPr lang="en-CA" smtClean="0"/>
              <a:pPr/>
              <a:t>‹#›</a:t>
            </a:fld>
            <a:endParaRPr lang="en-CA" dirty="0"/>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BF31F83E-251E-402D-B3AA-B394594BD03D}" type="datetimeFigureOut">
              <a:rPr lang="en-US" smtClean="0"/>
              <a:pPr/>
              <a:t>5/21/2010</a:t>
            </a:fld>
            <a:endParaRPr lang="en-CA" dirty="0"/>
          </a:p>
        </p:txBody>
      </p:sp>
      <p:sp>
        <p:nvSpPr>
          <p:cNvPr id="8" name="Footer Placeholder 7"/>
          <p:cNvSpPr>
            <a:spLocks noGrp="1"/>
          </p:cNvSpPr>
          <p:nvPr>
            <p:ph type="ftr" sz="quarter" idx="11"/>
          </p:nvPr>
        </p:nvSpPr>
        <p:spPr/>
        <p:txBody>
          <a:bodyPr/>
          <a:lstStyle/>
          <a:p>
            <a:endParaRPr lang="en-CA" dirty="0"/>
          </a:p>
        </p:txBody>
      </p:sp>
      <p:sp>
        <p:nvSpPr>
          <p:cNvPr id="9" name="Slide Number Placeholder 8"/>
          <p:cNvSpPr>
            <a:spLocks noGrp="1"/>
          </p:cNvSpPr>
          <p:nvPr>
            <p:ph type="sldNum" sz="quarter" idx="12"/>
          </p:nvPr>
        </p:nvSpPr>
        <p:spPr/>
        <p:txBody>
          <a:bodyPr/>
          <a:lstStyle/>
          <a:p>
            <a:fld id="{FF0B8EF0-C433-4363-BAB4-1FE4C2A35480}" type="slidenum">
              <a:rPr lang="en-CA" smtClean="0"/>
              <a:pPr/>
              <a:t>‹#›</a:t>
            </a:fld>
            <a:endParaRPr lang="en-CA" dirty="0"/>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BF31F83E-251E-402D-B3AA-B394594BD03D}" type="datetimeFigureOut">
              <a:rPr lang="en-US" smtClean="0"/>
              <a:pPr/>
              <a:t>5/21/2010</a:t>
            </a:fld>
            <a:endParaRPr lang="en-CA" dirty="0"/>
          </a:p>
        </p:txBody>
      </p:sp>
      <p:sp>
        <p:nvSpPr>
          <p:cNvPr id="7" name="Slide Number Placeholder 6"/>
          <p:cNvSpPr>
            <a:spLocks noGrp="1"/>
          </p:cNvSpPr>
          <p:nvPr>
            <p:ph type="sldNum" sz="quarter" idx="11"/>
          </p:nvPr>
        </p:nvSpPr>
        <p:spPr/>
        <p:txBody>
          <a:bodyPr rtlCol="0"/>
          <a:lstStyle/>
          <a:p>
            <a:fld id="{FF0B8EF0-C433-4363-BAB4-1FE4C2A35480}" type="slidenum">
              <a:rPr lang="en-CA" smtClean="0"/>
              <a:pPr/>
              <a:t>‹#›</a:t>
            </a:fld>
            <a:endParaRPr lang="en-CA" dirty="0"/>
          </a:p>
        </p:txBody>
      </p:sp>
      <p:sp>
        <p:nvSpPr>
          <p:cNvPr id="8" name="Footer Placeholder 7"/>
          <p:cNvSpPr>
            <a:spLocks noGrp="1"/>
          </p:cNvSpPr>
          <p:nvPr>
            <p:ph type="ftr" sz="quarter" idx="12"/>
          </p:nvPr>
        </p:nvSpPr>
        <p:spPr/>
        <p:txBody>
          <a:bodyPr rtlCol="0"/>
          <a:lstStyle/>
          <a:p>
            <a:endParaRPr lang="en-CA"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F31F83E-251E-402D-B3AA-B394594BD03D}" type="datetimeFigureOut">
              <a:rPr lang="en-US" smtClean="0"/>
              <a:pPr/>
              <a:t>5/21/2010</a:t>
            </a:fld>
            <a:endParaRPr lang="en-CA" dirty="0"/>
          </a:p>
        </p:txBody>
      </p:sp>
      <p:sp>
        <p:nvSpPr>
          <p:cNvPr id="3" name="Footer Placeholder 2"/>
          <p:cNvSpPr>
            <a:spLocks noGrp="1"/>
          </p:cNvSpPr>
          <p:nvPr>
            <p:ph type="ftr" sz="quarter" idx="11"/>
          </p:nvPr>
        </p:nvSpPr>
        <p:spPr/>
        <p:txBody>
          <a:bodyPr/>
          <a:lstStyle/>
          <a:p>
            <a:endParaRPr lang="en-CA" dirty="0"/>
          </a:p>
        </p:txBody>
      </p:sp>
      <p:sp>
        <p:nvSpPr>
          <p:cNvPr id="4" name="Slide Number Placeholder 3"/>
          <p:cNvSpPr>
            <a:spLocks noGrp="1"/>
          </p:cNvSpPr>
          <p:nvPr>
            <p:ph type="sldNum" sz="quarter" idx="12"/>
          </p:nvPr>
        </p:nvSpPr>
        <p:spPr/>
        <p:txBody>
          <a:bodyPr/>
          <a:lstStyle/>
          <a:p>
            <a:fld id="{FF0B8EF0-C433-4363-BAB4-1FE4C2A35480}" type="slidenum">
              <a:rPr lang="en-CA" smtClean="0"/>
              <a:pPr/>
              <a:t>‹#›</a:t>
            </a:fld>
            <a:endParaRPr lang="en-CA"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BF31F83E-251E-402D-B3AA-B394594BD03D}" type="datetimeFigureOut">
              <a:rPr lang="en-US" smtClean="0"/>
              <a:pPr/>
              <a:t>5/21/2010</a:t>
            </a:fld>
            <a:endParaRPr lang="en-CA" dirty="0"/>
          </a:p>
        </p:txBody>
      </p:sp>
      <p:sp>
        <p:nvSpPr>
          <p:cNvPr id="22" name="Slide Number Placeholder 21"/>
          <p:cNvSpPr>
            <a:spLocks noGrp="1"/>
          </p:cNvSpPr>
          <p:nvPr>
            <p:ph type="sldNum" sz="quarter" idx="15"/>
          </p:nvPr>
        </p:nvSpPr>
        <p:spPr/>
        <p:txBody>
          <a:bodyPr rtlCol="0"/>
          <a:lstStyle/>
          <a:p>
            <a:fld id="{FF0B8EF0-C433-4363-BAB4-1FE4C2A35480}" type="slidenum">
              <a:rPr lang="en-CA" smtClean="0"/>
              <a:pPr/>
              <a:t>‹#›</a:t>
            </a:fld>
            <a:endParaRPr lang="en-CA" dirty="0"/>
          </a:p>
        </p:txBody>
      </p:sp>
      <p:sp>
        <p:nvSpPr>
          <p:cNvPr id="23" name="Footer Placeholder 22"/>
          <p:cNvSpPr>
            <a:spLocks noGrp="1"/>
          </p:cNvSpPr>
          <p:nvPr>
            <p:ph type="ftr" sz="quarter" idx="16"/>
          </p:nvPr>
        </p:nvSpPr>
        <p:spPr/>
        <p:txBody>
          <a:bodyPr rtlCol="0"/>
          <a:lstStyle/>
          <a:p>
            <a:endParaRPr lang="en-CA"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dirty="0"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BF31F83E-251E-402D-B3AA-B394594BD03D}" type="datetimeFigureOut">
              <a:rPr lang="en-US" smtClean="0"/>
              <a:pPr/>
              <a:t>5/21/2010</a:t>
            </a:fld>
            <a:endParaRPr lang="en-CA" dirty="0"/>
          </a:p>
        </p:txBody>
      </p:sp>
      <p:sp>
        <p:nvSpPr>
          <p:cNvPr id="18" name="Slide Number Placeholder 17"/>
          <p:cNvSpPr>
            <a:spLocks noGrp="1"/>
          </p:cNvSpPr>
          <p:nvPr>
            <p:ph type="sldNum" sz="quarter" idx="11"/>
          </p:nvPr>
        </p:nvSpPr>
        <p:spPr/>
        <p:txBody>
          <a:bodyPr rtlCol="0"/>
          <a:lstStyle/>
          <a:p>
            <a:fld id="{FF0B8EF0-C433-4363-BAB4-1FE4C2A35480}" type="slidenum">
              <a:rPr lang="en-CA" smtClean="0"/>
              <a:pPr/>
              <a:t>‹#›</a:t>
            </a:fld>
            <a:endParaRPr lang="en-CA" dirty="0"/>
          </a:p>
        </p:txBody>
      </p:sp>
      <p:sp>
        <p:nvSpPr>
          <p:cNvPr id="21" name="Footer Placeholder 20"/>
          <p:cNvSpPr>
            <a:spLocks noGrp="1"/>
          </p:cNvSpPr>
          <p:nvPr>
            <p:ph type="ftr" sz="quarter" idx="12"/>
          </p:nvPr>
        </p:nvSpPr>
        <p:spPr/>
        <p:txBody>
          <a:bodyPr rtlCol="0"/>
          <a:lstStyle/>
          <a:p>
            <a:endParaRPr lang="en-CA"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F31F83E-251E-402D-B3AA-B394594BD03D}" type="datetimeFigureOut">
              <a:rPr lang="en-US" smtClean="0"/>
              <a:pPr/>
              <a:t>5/21/2010</a:t>
            </a:fld>
            <a:endParaRPr lang="en-CA" dirty="0"/>
          </a:p>
        </p:txBody>
      </p:sp>
      <p:sp>
        <p:nvSpPr>
          <p:cNvPr id="5" name="Footer Placeholder 4"/>
          <p:cNvSpPr>
            <a:spLocks noGrp="1"/>
          </p:cNvSpPr>
          <p:nvPr>
            <p:ph type="ftr" sz="quarter" idx="11"/>
          </p:nvPr>
        </p:nvSpPr>
        <p:spPr/>
        <p:txBody>
          <a:bodyPr/>
          <a:lstStyle/>
          <a:p>
            <a:endParaRPr lang="en-CA" dirty="0"/>
          </a:p>
        </p:txBody>
      </p:sp>
      <p:sp>
        <p:nvSpPr>
          <p:cNvPr id="6" name="Slide Number Placeholder 5"/>
          <p:cNvSpPr>
            <a:spLocks noGrp="1"/>
          </p:cNvSpPr>
          <p:nvPr>
            <p:ph type="sldNum" sz="quarter" idx="12"/>
          </p:nvPr>
        </p:nvSpPr>
        <p:spPr/>
        <p:txBody>
          <a:bodyPr/>
          <a:lstStyle/>
          <a:p>
            <a:fld id="{FF0B8EF0-C433-4363-BAB4-1FE4C2A35480}" type="slidenum">
              <a:rPr lang="en-CA" smtClean="0"/>
              <a:pPr/>
              <a:t>‹#›</a:t>
            </a:fld>
            <a:endParaRPr lang="en-CA"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F31F83E-251E-402D-B3AA-B394594BD03D}" type="datetimeFigureOut">
              <a:rPr lang="en-US" smtClean="0"/>
              <a:pPr/>
              <a:t>5/21/2010</a:t>
            </a:fld>
            <a:endParaRPr lang="en-CA" dirty="0"/>
          </a:p>
        </p:txBody>
      </p:sp>
      <p:sp>
        <p:nvSpPr>
          <p:cNvPr id="5" name="Footer Placeholder 4"/>
          <p:cNvSpPr>
            <a:spLocks noGrp="1"/>
          </p:cNvSpPr>
          <p:nvPr>
            <p:ph type="ftr" sz="quarter" idx="11"/>
          </p:nvPr>
        </p:nvSpPr>
        <p:spPr/>
        <p:txBody>
          <a:bodyPr/>
          <a:lstStyle/>
          <a:p>
            <a:endParaRPr lang="en-CA" dirty="0"/>
          </a:p>
        </p:txBody>
      </p:sp>
      <p:sp>
        <p:nvSpPr>
          <p:cNvPr id="6" name="Slide Number Placeholder 5"/>
          <p:cNvSpPr>
            <a:spLocks noGrp="1"/>
          </p:cNvSpPr>
          <p:nvPr>
            <p:ph type="sldNum" sz="quarter" idx="12"/>
          </p:nvPr>
        </p:nvSpPr>
        <p:spPr/>
        <p:txBody>
          <a:bodyPr/>
          <a:lstStyle/>
          <a:p>
            <a:fld id="{FF0B8EF0-C433-4363-BAB4-1FE4C2A35480}" type="slidenum">
              <a:rPr lang="en-CA" smtClean="0"/>
              <a:pPr/>
              <a:t>‹#›</a:t>
            </a:fld>
            <a:endParaRPr lang="en-CA"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BF31F83E-251E-402D-B3AA-B394594BD03D}" type="datetimeFigureOut">
              <a:rPr lang="en-US" smtClean="0"/>
              <a:pPr/>
              <a:t>5/21/2010</a:t>
            </a:fld>
            <a:endParaRPr lang="en-CA" dirty="0"/>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CA" dirty="0"/>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FF0B8EF0-C433-4363-BAB4-1FE4C2A35480}" type="slidenum">
              <a:rPr lang="en-CA" smtClean="0"/>
              <a:pPr/>
              <a:t>‹#›</a:t>
            </a:fld>
            <a:endParaRPr lang="en-CA"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0" y="820258"/>
            <a:ext cx="6172200" cy="1894362"/>
          </a:xfrm>
        </p:spPr>
        <p:txBody>
          <a:bodyPr/>
          <a:lstStyle/>
          <a:p>
            <a:r>
              <a:rPr lang="en-US" dirty="0" smtClean="0"/>
              <a:t>Library as a Political Institution</a:t>
            </a:r>
            <a:endParaRPr lang="en-CA" dirty="0"/>
          </a:p>
        </p:txBody>
      </p:sp>
      <p:sp>
        <p:nvSpPr>
          <p:cNvPr id="3" name="Subtitle 2"/>
          <p:cNvSpPr>
            <a:spLocks noGrp="1"/>
          </p:cNvSpPr>
          <p:nvPr>
            <p:ph type="subTitle" idx="1"/>
          </p:nvPr>
        </p:nvSpPr>
        <p:spPr>
          <a:xfrm>
            <a:off x="2286000" y="3414722"/>
            <a:ext cx="6172200" cy="1371600"/>
          </a:xfrm>
        </p:spPr>
        <p:txBody>
          <a:bodyPr>
            <a:normAutofit fontScale="92500" lnSpcReduction="20000"/>
          </a:bodyPr>
          <a:lstStyle/>
          <a:p>
            <a:endParaRPr lang="en-CA" dirty="0" smtClean="0"/>
          </a:p>
          <a:p>
            <a:r>
              <a:rPr lang="en-CA" dirty="0" smtClean="0"/>
              <a:t>Presentation to Maldives Library Association - May 2010</a:t>
            </a:r>
          </a:p>
          <a:p>
            <a:endParaRPr lang="en-CA" dirty="0" smtClean="0"/>
          </a:p>
          <a:p>
            <a:r>
              <a:rPr lang="en-CA" dirty="0" smtClean="0"/>
              <a:t>By Amman Adam</a:t>
            </a:r>
            <a:endParaRPr lang="en-CA"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Introduction</a:t>
            </a:r>
            <a:endParaRPr lang="en-CA" dirty="0"/>
          </a:p>
        </p:txBody>
      </p:sp>
      <p:sp>
        <p:nvSpPr>
          <p:cNvPr id="3" name="Content Placeholder 2"/>
          <p:cNvSpPr>
            <a:spLocks noGrp="1"/>
          </p:cNvSpPr>
          <p:nvPr>
            <p:ph sz="quarter" idx="1"/>
          </p:nvPr>
        </p:nvSpPr>
        <p:spPr/>
        <p:txBody>
          <a:bodyPr/>
          <a:lstStyle/>
          <a:p>
            <a:r>
              <a:rPr lang="en-US" dirty="0" smtClean="0"/>
              <a:t>In a democracy free flow of information is necessary and essential; libraries are important institutions that have a significant role in the dispersal of this information, in turn enabling informed discourse among the public.</a:t>
            </a:r>
          </a:p>
          <a:p>
            <a:endParaRPr lang="en-US" dirty="0" smtClean="0"/>
          </a:p>
          <a:p>
            <a:r>
              <a:rPr lang="en-US" dirty="0" smtClean="0"/>
              <a:t>Libraries in their work ensure the freedom to read, to view, to speak and to participate. Therefore indeed, they are the cornerstone of democracy.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785794"/>
            <a:ext cx="7467600" cy="5688158"/>
          </a:xfrm>
        </p:spPr>
        <p:txBody>
          <a:bodyPr/>
          <a:lstStyle/>
          <a:p>
            <a:r>
              <a:rPr lang="en-US" dirty="0" smtClean="0"/>
              <a:t>According to former American president Franklin D. Roosevelt, libraries are essential to the functioning of a democratic society…</a:t>
            </a:r>
          </a:p>
          <a:p>
            <a:endParaRPr lang="en-US" dirty="0" smtClean="0"/>
          </a:p>
          <a:p>
            <a:endParaRPr lang="en-US" dirty="0" smtClean="0"/>
          </a:p>
          <a:p>
            <a:endParaRPr lang="en-CA" dirty="0"/>
          </a:p>
        </p:txBody>
      </p:sp>
      <p:pic>
        <p:nvPicPr>
          <p:cNvPr id="4" name="Picture 3" descr="toronto.jpg"/>
          <p:cNvPicPr>
            <a:picLocks noChangeAspect="1"/>
          </p:cNvPicPr>
          <p:nvPr/>
        </p:nvPicPr>
        <p:blipFill>
          <a:blip r:embed="rId3" cstate="print"/>
          <a:stretch>
            <a:fillRect/>
          </a:stretch>
        </p:blipFill>
        <p:spPr>
          <a:xfrm>
            <a:off x="2571736" y="2786058"/>
            <a:ext cx="3857652" cy="2926494"/>
          </a:xfrm>
          <a:prstGeom prst="rect">
            <a:avLst/>
          </a:prstGeom>
        </p:spPr>
      </p:pic>
      <p:sp>
        <p:nvSpPr>
          <p:cNvPr id="5" name="TextBox 4"/>
          <p:cNvSpPr txBox="1"/>
          <p:nvPr/>
        </p:nvSpPr>
        <p:spPr>
          <a:xfrm>
            <a:off x="2857488" y="5857892"/>
            <a:ext cx="3357586" cy="369332"/>
          </a:xfrm>
          <a:prstGeom prst="rect">
            <a:avLst/>
          </a:prstGeom>
          <a:noFill/>
        </p:spPr>
        <p:txBody>
          <a:bodyPr wrap="square" rtlCol="0">
            <a:spAutoFit/>
          </a:bodyPr>
          <a:lstStyle/>
          <a:p>
            <a:r>
              <a:rPr lang="en-US" dirty="0" smtClean="0"/>
              <a:t>Toronto Public Library</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Historical Overview of the Role of Libraries in Democracy</a:t>
            </a:r>
            <a:endParaRPr lang="en-CA" dirty="0"/>
          </a:p>
        </p:txBody>
      </p:sp>
      <p:sp>
        <p:nvSpPr>
          <p:cNvPr id="3" name="Content Placeholder 2"/>
          <p:cNvSpPr>
            <a:spLocks noGrp="1"/>
          </p:cNvSpPr>
          <p:nvPr>
            <p:ph sz="quarter" idx="1"/>
          </p:nvPr>
        </p:nvSpPr>
        <p:spPr/>
        <p:txBody>
          <a:bodyPr/>
          <a:lstStyle/>
          <a:p>
            <a:r>
              <a:rPr lang="en-US" dirty="0" smtClean="0"/>
              <a:t>First library was established in Egypt in 1250BC</a:t>
            </a:r>
          </a:p>
          <a:p>
            <a:pPr>
              <a:buNone/>
            </a:pPr>
            <a:r>
              <a:rPr lang="en-US" dirty="0" smtClean="0"/>
              <a:t> </a:t>
            </a:r>
            <a:endParaRPr lang="en-CA" dirty="0" smtClean="0"/>
          </a:p>
          <a:p>
            <a:r>
              <a:rPr lang="en-US" dirty="0" smtClean="0"/>
              <a:t>Core objectives of a library:</a:t>
            </a:r>
          </a:p>
          <a:p>
            <a:pPr lvl="1"/>
            <a:r>
              <a:rPr lang="en-US" dirty="0" smtClean="0"/>
              <a:t>Collection</a:t>
            </a:r>
          </a:p>
          <a:p>
            <a:pPr lvl="1"/>
            <a:r>
              <a:rPr lang="en-US" dirty="0" smtClean="0"/>
              <a:t>Organization </a:t>
            </a:r>
          </a:p>
          <a:p>
            <a:pPr lvl="1"/>
            <a:r>
              <a:rPr lang="en-US" dirty="0" smtClean="0"/>
              <a:t>Processing of information resources for easier and better access</a:t>
            </a:r>
            <a:endParaRPr lang="en-CA" dirty="0"/>
          </a:p>
        </p:txBody>
      </p:sp>
      <p:pic>
        <p:nvPicPr>
          <p:cNvPr id="4" name="Picture 3" descr="aleandria.jpg"/>
          <p:cNvPicPr>
            <a:picLocks noChangeAspect="1"/>
          </p:cNvPicPr>
          <p:nvPr/>
        </p:nvPicPr>
        <p:blipFill>
          <a:blip r:embed="rId3" cstate="print"/>
          <a:stretch>
            <a:fillRect/>
          </a:stretch>
        </p:blipFill>
        <p:spPr>
          <a:xfrm>
            <a:off x="3428992" y="4143380"/>
            <a:ext cx="2500321" cy="2500321"/>
          </a:xfrm>
          <a:prstGeom prst="rect">
            <a:avLst/>
          </a:prstGeom>
        </p:spPr>
      </p:pic>
      <p:sp>
        <p:nvSpPr>
          <p:cNvPr id="5" name="TextBox 4"/>
          <p:cNvSpPr txBox="1"/>
          <p:nvPr/>
        </p:nvSpPr>
        <p:spPr>
          <a:xfrm>
            <a:off x="6072198" y="4714884"/>
            <a:ext cx="2500330" cy="646331"/>
          </a:xfrm>
          <a:prstGeom prst="rect">
            <a:avLst/>
          </a:prstGeom>
          <a:noFill/>
        </p:spPr>
        <p:txBody>
          <a:bodyPr wrap="square" rtlCol="0">
            <a:spAutoFit/>
          </a:bodyPr>
          <a:lstStyle/>
          <a:p>
            <a:r>
              <a:rPr lang="en-US" dirty="0" smtClean="0"/>
              <a:t>Alexandria Library, </a:t>
            </a:r>
          </a:p>
          <a:p>
            <a:r>
              <a:rPr lang="en-US" dirty="0" smtClean="0"/>
              <a:t>Egypt</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500042"/>
            <a:ext cx="7467600" cy="5973910"/>
          </a:xfrm>
        </p:spPr>
        <p:txBody>
          <a:bodyPr/>
          <a:lstStyle/>
          <a:p>
            <a:r>
              <a:rPr lang="en-US" dirty="0" smtClean="0"/>
              <a:t>Historically library holdings were usually limited to a privileged few and also usually censored by a higher authority.</a:t>
            </a:r>
          </a:p>
          <a:p>
            <a:endParaRPr lang="en-US" dirty="0" smtClean="0"/>
          </a:p>
          <a:p>
            <a:r>
              <a:rPr lang="en-US" dirty="0" smtClean="0"/>
              <a:t>Free access to knowledge and ideas has political and economic costs to totalitarian systems.</a:t>
            </a:r>
          </a:p>
          <a:p>
            <a:endParaRPr lang="en-US" dirty="0" smtClean="0"/>
          </a:p>
          <a:p>
            <a:r>
              <a:rPr lang="en-US" dirty="0" smtClean="0"/>
              <a:t>According to a Chinese emperor when men become too wise they become worthless.</a:t>
            </a:r>
            <a:endParaRPr lang="en-CA"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428604"/>
            <a:ext cx="7467600" cy="6045348"/>
          </a:xfrm>
        </p:spPr>
        <p:txBody>
          <a:bodyPr/>
          <a:lstStyle/>
          <a:p>
            <a:r>
              <a:rPr lang="en-US" dirty="0" smtClean="0"/>
              <a:t>Censorship of information was not only restricted to totalitarian regimes.</a:t>
            </a:r>
          </a:p>
          <a:p>
            <a:endParaRPr lang="en-US" dirty="0" smtClean="0"/>
          </a:p>
          <a:p>
            <a:r>
              <a:rPr lang="en-US" dirty="0" smtClean="0"/>
              <a:t>The library, like the press and broadcast media, is controlled and manipulated as a propaganda tool of a totalitarian government.</a:t>
            </a:r>
          </a:p>
          <a:p>
            <a:endParaRPr lang="en-US" dirty="0" smtClean="0"/>
          </a:p>
          <a:p>
            <a:endParaRPr lang="en-CA"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357166"/>
            <a:ext cx="7467600" cy="6116786"/>
          </a:xfrm>
        </p:spPr>
        <p:txBody>
          <a:bodyPr/>
          <a:lstStyle/>
          <a:p>
            <a:r>
              <a:rPr lang="en-US" dirty="0" smtClean="0"/>
              <a:t>The first notable departure from the traditional norm of library censorship and control was seen in the Anglo-Saxon library tradition.</a:t>
            </a:r>
          </a:p>
          <a:p>
            <a:endParaRPr lang="en-US" dirty="0" smtClean="0"/>
          </a:p>
          <a:p>
            <a:r>
              <a:rPr lang="en-US" dirty="0" smtClean="0"/>
              <a:t>Public library “which is freely open to all irrespective of age, profession, race, color and in which there is free access to any literature required”</a:t>
            </a:r>
            <a:endParaRPr lang="en-CA"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357166"/>
            <a:ext cx="7467600" cy="6116786"/>
          </a:xfrm>
        </p:spPr>
        <p:txBody>
          <a:bodyPr/>
          <a:lstStyle/>
          <a:p>
            <a:r>
              <a:rPr lang="en-US" dirty="0" smtClean="0"/>
              <a:t>Democratic theory argues that a democratic government and society must enable individuals to achieve their fullest potential of development. </a:t>
            </a:r>
          </a:p>
          <a:p>
            <a:endParaRPr lang="en-US" dirty="0" smtClean="0"/>
          </a:p>
          <a:p>
            <a:r>
              <a:rPr lang="en-US" dirty="0" smtClean="0"/>
              <a:t>It assumes that individuals who reach their fullest potential will contribute to the society better in general. </a:t>
            </a:r>
          </a:p>
          <a:p>
            <a:endParaRPr lang="en-US" dirty="0" smtClean="0"/>
          </a:p>
          <a:p>
            <a:r>
              <a:rPr lang="en-US" dirty="0" smtClean="0"/>
              <a:t>In order to achieve such development, an individual needs knowledge and access to ideas, this is where the library fits the whole scheme of democracy. </a:t>
            </a:r>
            <a:endParaRPr lang="en-CA" dirty="0" smtClean="0"/>
          </a:p>
          <a:p>
            <a:endParaRPr lang="en-CA"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Role of library and Librarians in Civic life</a:t>
            </a:r>
            <a:endParaRPr lang="en-CA" dirty="0"/>
          </a:p>
        </p:txBody>
      </p:sp>
      <p:sp>
        <p:nvSpPr>
          <p:cNvPr id="3" name="Content Placeholder 2"/>
          <p:cNvSpPr>
            <a:spLocks noGrp="1"/>
          </p:cNvSpPr>
          <p:nvPr>
            <p:ph sz="quarter" idx="1"/>
          </p:nvPr>
        </p:nvSpPr>
        <p:spPr/>
        <p:txBody>
          <a:bodyPr>
            <a:normAutofit/>
          </a:bodyPr>
          <a:lstStyle/>
          <a:p>
            <a:r>
              <a:rPr lang="en-US" dirty="0" smtClean="0"/>
              <a:t>Public libraries provide access to a broad range of community information.</a:t>
            </a:r>
          </a:p>
          <a:p>
            <a:endParaRPr lang="en-US" dirty="0" smtClean="0"/>
          </a:p>
          <a:p>
            <a:pPr>
              <a:buNone/>
            </a:pPr>
            <a:endParaRPr lang="en-US" dirty="0" smtClean="0"/>
          </a:p>
          <a:p>
            <a:r>
              <a:rPr lang="en-US" dirty="0" smtClean="0"/>
              <a:t>Librarians are an important element of a functioning democracy: </a:t>
            </a:r>
          </a:p>
          <a:p>
            <a:pPr lvl="1"/>
            <a:r>
              <a:rPr lang="en-US" dirty="0" smtClean="0"/>
              <a:t>deal with issues of access to information </a:t>
            </a:r>
          </a:p>
          <a:p>
            <a:pPr lvl="1"/>
            <a:r>
              <a:rPr lang="en-US" dirty="0" smtClean="0"/>
              <a:t>and educating the public to make better, more informed citizens as part of their everyday job.</a:t>
            </a:r>
            <a:endParaRPr lang="en-CA"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214290"/>
            <a:ext cx="7467600" cy="6259662"/>
          </a:xfrm>
        </p:spPr>
        <p:txBody>
          <a:bodyPr/>
          <a:lstStyle/>
          <a:p>
            <a:endParaRPr lang="en-CA" dirty="0" smtClean="0"/>
          </a:p>
          <a:p>
            <a:r>
              <a:rPr lang="en-US" dirty="0" smtClean="0"/>
              <a:t>In US and Canada, both of which have well established governance mechanisms based on the principles of democracy, often justification as for the reasons for existence of a library is not clearly articulated and often never articulated in a way that explains its significance in the role it plays as a facilitator of democracy. </a:t>
            </a:r>
            <a:endParaRPr lang="en-CA" dirty="0" smtClean="0"/>
          </a:p>
          <a:p>
            <a:endParaRPr lang="en-CA"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Roles Libraries Play in Supporting Democratic Values</a:t>
            </a:r>
            <a:endParaRPr lang="en-CA" dirty="0"/>
          </a:p>
        </p:txBody>
      </p:sp>
      <p:sp>
        <p:nvSpPr>
          <p:cNvPr id="3" name="Content Placeholder 2"/>
          <p:cNvSpPr>
            <a:spLocks noGrp="1"/>
          </p:cNvSpPr>
          <p:nvPr>
            <p:ph sz="quarter" idx="1"/>
          </p:nvPr>
        </p:nvSpPr>
        <p:spPr/>
        <p:txBody>
          <a:bodyPr/>
          <a:lstStyle/>
          <a:p>
            <a:r>
              <a:rPr lang="en-US" dirty="0" smtClean="0"/>
              <a:t>Library’s responsibilities: </a:t>
            </a:r>
          </a:p>
          <a:p>
            <a:pPr lvl="1"/>
            <a:r>
              <a:rPr lang="en-US" dirty="0" smtClean="0"/>
              <a:t>Source of independent thought, </a:t>
            </a:r>
          </a:p>
          <a:p>
            <a:pPr lvl="1"/>
            <a:r>
              <a:rPr lang="en-US" dirty="0" smtClean="0"/>
              <a:t>critical attitudes </a:t>
            </a:r>
          </a:p>
          <a:p>
            <a:pPr lvl="1"/>
            <a:r>
              <a:rPr lang="en-US" dirty="0" smtClean="0"/>
              <a:t>and in-depth information, makes library’s function as the guards against tyranny or ignorance.</a:t>
            </a:r>
          </a:p>
          <a:p>
            <a:endParaRPr lang="en-US" dirty="0" smtClean="0"/>
          </a:p>
          <a:p>
            <a:endParaRPr lang="en-CA" dirty="0"/>
          </a:p>
        </p:txBody>
      </p:sp>
      <p:pic>
        <p:nvPicPr>
          <p:cNvPr id="4" name="Picture 3" descr="public.jpg"/>
          <p:cNvPicPr>
            <a:picLocks noChangeAspect="1"/>
          </p:cNvPicPr>
          <p:nvPr/>
        </p:nvPicPr>
        <p:blipFill>
          <a:blip r:embed="rId3" cstate="print"/>
          <a:stretch>
            <a:fillRect/>
          </a:stretch>
        </p:blipFill>
        <p:spPr>
          <a:xfrm>
            <a:off x="5214942" y="3571876"/>
            <a:ext cx="2171708" cy="2915719"/>
          </a:xfrm>
          <a:prstGeom prst="rect">
            <a:avLst/>
          </a:prstGeom>
        </p:spPr>
      </p:pic>
      <p:sp>
        <p:nvSpPr>
          <p:cNvPr id="5" name="TextBox 4"/>
          <p:cNvSpPr txBox="1"/>
          <p:nvPr/>
        </p:nvSpPr>
        <p:spPr>
          <a:xfrm>
            <a:off x="3286116" y="4286256"/>
            <a:ext cx="2000264" cy="646331"/>
          </a:xfrm>
          <a:prstGeom prst="rect">
            <a:avLst/>
          </a:prstGeom>
          <a:noFill/>
        </p:spPr>
        <p:txBody>
          <a:bodyPr wrap="square" rtlCol="0">
            <a:spAutoFit/>
          </a:bodyPr>
          <a:lstStyle/>
          <a:p>
            <a:r>
              <a:rPr lang="en-US" dirty="0" smtClean="0"/>
              <a:t>Inside Toronto Public Library</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357166"/>
            <a:ext cx="7467600" cy="6116786"/>
          </a:xfrm>
        </p:spPr>
        <p:txBody>
          <a:bodyPr>
            <a:normAutofit fontScale="92500" lnSpcReduction="10000"/>
          </a:bodyPr>
          <a:lstStyle/>
          <a:p>
            <a:r>
              <a:rPr lang="en-US" dirty="0" smtClean="0"/>
              <a:t>Important pillars of democracy such as freedom of speech, the freedom to read, the freedom to view are guaranteed and supported by a well functioning library. </a:t>
            </a:r>
          </a:p>
          <a:p>
            <a:endParaRPr lang="en-US" dirty="0" smtClean="0"/>
          </a:p>
          <a:p>
            <a:r>
              <a:rPr lang="en-US" dirty="0" smtClean="0"/>
              <a:t>A truly democratic institution, libraries are for everyone, everywhere and they provide safe spaces for public dialogue. </a:t>
            </a:r>
          </a:p>
          <a:p>
            <a:endParaRPr lang="en-US" dirty="0" smtClean="0"/>
          </a:p>
          <a:p>
            <a:r>
              <a:rPr lang="en-US" dirty="0" smtClean="0"/>
              <a:t>Libraries provide the resources needed for the public to inform itself in order to participate in every aspect of our society. </a:t>
            </a:r>
          </a:p>
          <a:p>
            <a:endParaRPr lang="en-US" dirty="0" smtClean="0"/>
          </a:p>
          <a:p>
            <a:r>
              <a:rPr lang="en-US" dirty="0" smtClean="0"/>
              <a:t>They provide information so the public can participate in self-governance. They provide access to government information so that public can monitor the work of its elected officials and hence a system of checks and balances.</a:t>
            </a:r>
            <a:endParaRPr lang="en-CA"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357166"/>
            <a:ext cx="7467600" cy="6116786"/>
          </a:xfrm>
        </p:spPr>
        <p:txBody>
          <a:bodyPr/>
          <a:lstStyle/>
          <a:p>
            <a:r>
              <a:rPr lang="en-US" dirty="0" smtClean="0"/>
              <a:t>According to </a:t>
            </a:r>
            <a:r>
              <a:rPr lang="en-US" dirty="0" err="1" smtClean="0"/>
              <a:t>Kranich</a:t>
            </a:r>
            <a:r>
              <a:rPr lang="en-US" dirty="0" smtClean="0"/>
              <a:t> (2001) in America libraries were “invented” and exist in order to give all people equal access to learning and self-determination and as such libraries are uniquely democratic.</a:t>
            </a:r>
          </a:p>
          <a:p>
            <a:endParaRPr lang="en-US" dirty="0" smtClean="0"/>
          </a:p>
          <a:p>
            <a:r>
              <a:rPr lang="en-US" dirty="0" smtClean="0"/>
              <a:t>From equal access to free flow of information, libraries epitomize democracy.</a:t>
            </a:r>
            <a:endParaRPr lang="en-CA"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Concluding remarks</a:t>
            </a:r>
            <a:endParaRPr lang="en-CA" dirty="0"/>
          </a:p>
        </p:txBody>
      </p:sp>
      <p:sp>
        <p:nvSpPr>
          <p:cNvPr id="3" name="Content Placeholder 2"/>
          <p:cNvSpPr>
            <a:spLocks noGrp="1"/>
          </p:cNvSpPr>
          <p:nvPr>
            <p:ph sz="quarter" idx="1"/>
          </p:nvPr>
        </p:nvSpPr>
        <p:spPr/>
        <p:txBody>
          <a:bodyPr>
            <a:normAutofit/>
          </a:bodyPr>
          <a:lstStyle/>
          <a:p>
            <a:r>
              <a:rPr lang="en-US" dirty="0" smtClean="0"/>
              <a:t>Libraries like all the other institutions are products of their own history. </a:t>
            </a:r>
          </a:p>
          <a:p>
            <a:endParaRPr lang="en-US" dirty="0" smtClean="0"/>
          </a:p>
          <a:p>
            <a:endParaRPr lang="en-US" dirty="0" smtClean="0"/>
          </a:p>
          <a:p>
            <a:r>
              <a:rPr lang="en-US" dirty="0" smtClean="0"/>
              <a:t>Because there are many different views as to the political purpose of library, which is colored by the political context in which it is found in, there is no universally acceptable notion of political roles assigned to libraries.</a:t>
            </a:r>
          </a:p>
          <a:p>
            <a:endParaRPr lang="en-US" dirty="0" smtClean="0"/>
          </a:p>
        </p:txBody>
      </p:sp>
      <p:pic>
        <p:nvPicPr>
          <p:cNvPr id="4" name="Picture 3" descr="maldives.jpg"/>
          <p:cNvPicPr>
            <a:picLocks noChangeAspect="1"/>
          </p:cNvPicPr>
          <p:nvPr/>
        </p:nvPicPr>
        <p:blipFill>
          <a:blip r:embed="rId3" cstate="print"/>
          <a:stretch>
            <a:fillRect/>
          </a:stretch>
        </p:blipFill>
        <p:spPr>
          <a:xfrm>
            <a:off x="6845199" y="214290"/>
            <a:ext cx="1755897" cy="2357454"/>
          </a:xfrm>
          <a:prstGeom prst="rect">
            <a:avLst/>
          </a:prstGeom>
        </p:spPr>
      </p:pic>
      <p:sp>
        <p:nvSpPr>
          <p:cNvPr id="5" name="TextBox 4"/>
          <p:cNvSpPr txBox="1"/>
          <p:nvPr/>
        </p:nvSpPr>
        <p:spPr>
          <a:xfrm>
            <a:off x="6858016" y="2571744"/>
            <a:ext cx="2000264" cy="646331"/>
          </a:xfrm>
          <a:prstGeom prst="rect">
            <a:avLst/>
          </a:prstGeom>
          <a:noFill/>
        </p:spPr>
        <p:txBody>
          <a:bodyPr wrap="square" rtlCol="0">
            <a:spAutoFit/>
          </a:bodyPr>
          <a:lstStyle/>
          <a:p>
            <a:r>
              <a:rPr lang="en-US" dirty="0" smtClean="0"/>
              <a:t>Maldives National Library</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References</a:t>
            </a:r>
            <a:endParaRPr lang="en-CA" dirty="0"/>
          </a:p>
        </p:txBody>
      </p:sp>
      <p:sp>
        <p:nvSpPr>
          <p:cNvPr id="3" name="Content Placeholder 2"/>
          <p:cNvSpPr>
            <a:spLocks noGrp="1"/>
          </p:cNvSpPr>
          <p:nvPr>
            <p:ph sz="quarter" idx="1"/>
          </p:nvPr>
        </p:nvSpPr>
        <p:spPr/>
        <p:txBody>
          <a:bodyPr>
            <a:normAutofit fontScale="70000" lnSpcReduction="20000"/>
          </a:bodyPr>
          <a:lstStyle/>
          <a:p>
            <a:r>
              <a:rPr lang="en-US" dirty="0" err="1" smtClean="0"/>
              <a:t>Chowdhury</a:t>
            </a:r>
            <a:r>
              <a:rPr lang="en-US" dirty="0" smtClean="0"/>
              <a:t>, G. G., &amp; Burton, F. P., &amp; </a:t>
            </a:r>
            <a:r>
              <a:rPr lang="en-US" dirty="0" err="1" smtClean="0"/>
              <a:t>Mcmenemy</a:t>
            </a:r>
            <a:r>
              <a:rPr lang="en-US" dirty="0" smtClean="0"/>
              <a:t>, D. &amp; </a:t>
            </a:r>
            <a:r>
              <a:rPr lang="en-US" dirty="0" err="1" smtClean="0"/>
              <a:t>Poulter</a:t>
            </a:r>
            <a:r>
              <a:rPr lang="en-US" dirty="0" smtClean="0"/>
              <a:t>, A. (2008). </a:t>
            </a:r>
            <a:r>
              <a:rPr lang="en-US" i="1" dirty="0" smtClean="0"/>
              <a:t>Librarianship: An introduction. </a:t>
            </a:r>
            <a:r>
              <a:rPr lang="en-US" dirty="0" smtClean="0"/>
              <a:t>London: Facet Publishing. </a:t>
            </a:r>
            <a:endParaRPr lang="en-CA" dirty="0" smtClean="0"/>
          </a:p>
          <a:p>
            <a:r>
              <a:rPr lang="en-US" dirty="0" smtClean="0"/>
              <a:t> </a:t>
            </a:r>
            <a:endParaRPr lang="en-CA" dirty="0" smtClean="0"/>
          </a:p>
          <a:p>
            <a:r>
              <a:rPr lang="en-US" dirty="0" err="1" smtClean="0"/>
              <a:t>Durrance</a:t>
            </a:r>
            <a:r>
              <a:rPr lang="en-US" dirty="0" smtClean="0"/>
              <a:t>, C. J., &amp; Pettigrew, K. &amp; </a:t>
            </a:r>
            <a:r>
              <a:rPr lang="en-US" dirty="0" err="1" smtClean="0"/>
              <a:t>Jourdan</a:t>
            </a:r>
            <a:r>
              <a:rPr lang="en-US" dirty="0" smtClean="0"/>
              <a:t>, M. &amp; </a:t>
            </a:r>
            <a:r>
              <a:rPr lang="en-US" dirty="0" err="1" smtClean="0"/>
              <a:t>Scheuerer</a:t>
            </a:r>
            <a:r>
              <a:rPr lang="en-US" dirty="0" smtClean="0"/>
              <a:t>, K. (2001). Libraries and civil society.  In N. </a:t>
            </a:r>
            <a:r>
              <a:rPr lang="en-US" dirty="0" err="1" smtClean="0"/>
              <a:t>Kranich</a:t>
            </a:r>
            <a:r>
              <a:rPr lang="en-US" dirty="0" smtClean="0"/>
              <a:t> (Ed.), </a:t>
            </a:r>
            <a:r>
              <a:rPr lang="en-US" i="1" dirty="0" smtClean="0"/>
              <a:t>Libraries and democracy: Cornerstones of liberty. </a:t>
            </a:r>
            <a:r>
              <a:rPr lang="en-US" dirty="0" smtClean="0"/>
              <a:t>(pp.49-59). Chicago: American Library Association.</a:t>
            </a:r>
            <a:endParaRPr lang="en-CA" dirty="0" smtClean="0"/>
          </a:p>
          <a:p>
            <a:r>
              <a:rPr lang="en-US" dirty="0" smtClean="0"/>
              <a:t> </a:t>
            </a:r>
            <a:endParaRPr lang="en-CA" dirty="0" smtClean="0"/>
          </a:p>
          <a:p>
            <a:r>
              <a:rPr lang="en-US" dirty="0" err="1" smtClean="0"/>
              <a:t>Garceau</a:t>
            </a:r>
            <a:r>
              <a:rPr lang="en-US" dirty="0" smtClean="0"/>
              <a:t>, O. (1949). </a:t>
            </a:r>
            <a:r>
              <a:rPr lang="en-US" i="1" dirty="0" smtClean="0"/>
              <a:t>The public library in the political process. </a:t>
            </a:r>
            <a:r>
              <a:rPr lang="en-US" dirty="0" smtClean="0"/>
              <a:t>New York: Columbia University Press. </a:t>
            </a:r>
            <a:endParaRPr lang="en-CA" dirty="0" smtClean="0"/>
          </a:p>
          <a:p>
            <a:r>
              <a:rPr lang="en-US" dirty="0" smtClean="0"/>
              <a:t> </a:t>
            </a:r>
            <a:endParaRPr lang="en-CA" dirty="0" smtClean="0"/>
          </a:p>
          <a:p>
            <a:r>
              <a:rPr lang="en-US" dirty="0" err="1" smtClean="0"/>
              <a:t>Hafner</a:t>
            </a:r>
            <a:r>
              <a:rPr lang="en-US" dirty="0" smtClean="0"/>
              <a:t>, W. A., &amp; Sterling-</a:t>
            </a:r>
            <a:r>
              <a:rPr lang="en-US" dirty="0" err="1" smtClean="0"/>
              <a:t>Folker</a:t>
            </a:r>
            <a:r>
              <a:rPr lang="en-US" dirty="0" smtClean="0"/>
              <a:t>, J. (1993). Democratic ideals and the American public library. In W. A. </a:t>
            </a:r>
            <a:r>
              <a:rPr lang="en-US" dirty="0" err="1" smtClean="0"/>
              <a:t>Hafner</a:t>
            </a:r>
            <a:r>
              <a:rPr lang="en-US" dirty="0" smtClean="0"/>
              <a:t>. (Ed), </a:t>
            </a:r>
            <a:r>
              <a:rPr lang="en-US" i="1" dirty="0" smtClean="0"/>
              <a:t>Democracy and the public library: Essays of fundamental issues </a:t>
            </a:r>
            <a:r>
              <a:rPr lang="en-US" dirty="0" smtClean="0"/>
              <a:t>(pp.9-43). London: Greenwood Press.</a:t>
            </a:r>
            <a:endParaRPr lang="en-CA" dirty="0" smtClean="0"/>
          </a:p>
          <a:p>
            <a:r>
              <a:rPr lang="en-US" dirty="0" smtClean="0"/>
              <a:t> </a:t>
            </a:r>
            <a:endParaRPr lang="en-CA" dirty="0" smtClean="0"/>
          </a:p>
          <a:p>
            <a:r>
              <a:rPr lang="en-US" dirty="0" err="1" smtClean="0"/>
              <a:t>Hafner</a:t>
            </a:r>
            <a:r>
              <a:rPr lang="en-US" dirty="0" smtClean="0"/>
              <a:t>, W. A., (1993). </a:t>
            </a:r>
            <a:r>
              <a:rPr lang="en-US" i="1" dirty="0" smtClean="0"/>
              <a:t>Democracy and the public library: Essays of fundamental issues.</a:t>
            </a:r>
            <a:r>
              <a:rPr lang="en-US" dirty="0" smtClean="0"/>
              <a:t> London: Greenwood Press. </a:t>
            </a:r>
            <a:endParaRPr lang="en-CA" dirty="0" smtClean="0"/>
          </a:p>
          <a:p>
            <a:endParaRPr lang="en-CA"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214290"/>
            <a:ext cx="8186766" cy="6259662"/>
          </a:xfrm>
        </p:spPr>
        <p:txBody>
          <a:bodyPr>
            <a:normAutofit fontScale="70000" lnSpcReduction="20000"/>
          </a:bodyPr>
          <a:lstStyle/>
          <a:p>
            <a:r>
              <a:rPr lang="en-US" dirty="0" err="1" smtClean="0"/>
              <a:t>Karel</a:t>
            </a:r>
            <a:r>
              <a:rPr lang="en-US" dirty="0" smtClean="0"/>
              <a:t>, C. (1938). Masaryk on thought and life: Conversation with </a:t>
            </a:r>
            <a:r>
              <a:rPr lang="en-US" dirty="0" err="1" smtClean="0"/>
              <a:t>Karel</a:t>
            </a:r>
            <a:r>
              <a:rPr lang="en-US" dirty="0" smtClean="0"/>
              <a:t> </a:t>
            </a:r>
            <a:r>
              <a:rPr lang="en-US" dirty="0" err="1" smtClean="0"/>
              <a:t>Capeck</a:t>
            </a:r>
            <a:r>
              <a:rPr lang="en-US" dirty="0" smtClean="0"/>
              <a:t>. New York: Macmillan.</a:t>
            </a:r>
            <a:endParaRPr lang="en-CA" dirty="0" smtClean="0"/>
          </a:p>
          <a:p>
            <a:r>
              <a:rPr lang="en-US" dirty="0" smtClean="0"/>
              <a:t> </a:t>
            </a:r>
            <a:endParaRPr lang="en-CA" dirty="0" smtClean="0"/>
          </a:p>
          <a:p>
            <a:r>
              <a:rPr lang="en-US" dirty="0" err="1" smtClean="0"/>
              <a:t>Kranich</a:t>
            </a:r>
            <a:r>
              <a:rPr lang="en-US" dirty="0" smtClean="0"/>
              <a:t>, N. (2001). Libraries, the internet, and democracy. In N. </a:t>
            </a:r>
            <a:r>
              <a:rPr lang="en-US" dirty="0" err="1" smtClean="0"/>
              <a:t>Kranich</a:t>
            </a:r>
            <a:r>
              <a:rPr lang="en-US" dirty="0" smtClean="0"/>
              <a:t> (Ed.), </a:t>
            </a:r>
            <a:r>
              <a:rPr lang="en-US" i="1" dirty="0" smtClean="0"/>
              <a:t>Libraries and democracy: Cornerstones of liberty. </a:t>
            </a:r>
            <a:r>
              <a:rPr lang="en-US" dirty="0" smtClean="0"/>
              <a:t>(pp.83-95). Chicago: American Library Association.</a:t>
            </a:r>
            <a:endParaRPr lang="en-CA" dirty="0" smtClean="0"/>
          </a:p>
          <a:p>
            <a:r>
              <a:rPr lang="en-US" dirty="0" smtClean="0"/>
              <a:t> </a:t>
            </a:r>
            <a:endParaRPr lang="en-CA" dirty="0" smtClean="0"/>
          </a:p>
          <a:p>
            <a:r>
              <a:rPr lang="en-US" dirty="0" err="1" smtClean="0"/>
              <a:t>Kranich</a:t>
            </a:r>
            <a:r>
              <a:rPr lang="en-US" dirty="0" smtClean="0"/>
              <a:t>, N. (2001). Preface. In N. </a:t>
            </a:r>
            <a:r>
              <a:rPr lang="en-US" dirty="0" err="1" smtClean="0"/>
              <a:t>Kranich</a:t>
            </a:r>
            <a:r>
              <a:rPr lang="en-US" dirty="0" smtClean="0"/>
              <a:t> (Ed.), </a:t>
            </a:r>
            <a:r>
              <a:rPr lang="en-US" i="1" dirty="0" smtClean="0"/>
              <a:t>Libraries and democracy: Cornerstones of liberty. </a:t>
            </a:r>
            <a:r>
              <a:rPr lang="en-US" dirty="0" smtClean="0"/>
              <a:t>(</a:t>
            </a:r>
            <a:r>
              <a:rPr lang="en-US" dirty="0" err="1" smtClean="0"/>
              <a:t>pp.v</a:t>
            </a:r>
            <a:r>
              <a:rPr lang="en-US" dirty="0" smtClean="0"/>
              <a:t>). Chicago: American Library Association.</a:t>
            </a:r>
            <a:endParaRPr lang="en-CA" dirty="0" smtClean="0"/>
          </a:p>
          <a:p>
            <a:r>
              <a:rPr lang="en-US" dirty="0" smtClean="0"/>
              <a:t> </a:t>
            </a:r>
            <a:endParaRPr lang="en-CA" dirty="0" smtClean="0"/>
          </a:p>
          <a:p>
            <a:r>
              <a:rPr lang="en-US" dirty="0" err="1" smtClean="0"/>
              <a:t>Kretchmer</a:t>
            </a:r>
            <a:r>
              <a:rPr lang="en-US" dirty="0" smtClean="0"/>
              <a:t>, B. S., (2001). The library internet access controversy and democracy. In N. </a:t>
            </a:r>
            <a:r>
              <a:rPr lang="en-US" dirty="0" err="1" smtClean="0"/>
              <a:t>Kranich</a:t>
            </a:r>
            <a:r>
              <a:rPr lang="en-US" dirty="0" smtClean="0"/>
              <a:t> (Ed.), </a:t>
            </a:r>
            <a:r>
              <a:rPr lang="en-US" i="1" dirty="0" smtClean="0"/>
              <a:t>Libraries and democracy: Cornerstones of liberty. </a:t>
            </a:r>
            <a:r>
              <a:rPr lang="en-US" dirty="0" smtClean="0"/>
              <a:t>(pp.96-107). Chicago: American Library Association.</a:t>
            </a:r>
            <a:endParaRPr lang="en-CA" dirty="0" smtClean="0"/>
          </a:p>
          <a:p>
            <a:r>
              <a:rPr lang="en-US" dirty="0" smtClean="0"/>
              <a:t> </a:t>
            </a:r>
            <a:endParaRPr lang="en-CA" dirty="0" smtClean="0"/>
          </a:p>
          <a:p>
            <a:r>
              <a:rPr lang="en-US" dirty="0" smtClean="0"/>
              <a:t>McCabe, R. (2001). Civic Librarianship. In N. </a:t>
            </a:r>
            <a:r>
              <a:rPr lang="en-US" dirty="0" err="1" smtClean="0"/>
              <a:t>Kranich</a:t>
            </a:r>
            <a:r>
              <a:rPr lang="en-US" dirty="0" smtClean="0"/>
              <a:t> (Ed.), </a:t>
            </a:r>
            <a:r>
              <a:rPr lang="en-US" i="1" dirty="0" smtClean="0"/>
              <a:t>Libraries and democracy: Cornerstones of liberty. </a:t>
            </a:r>
            <a:r>
              <a:rPr lang="en-US" dirty="0" smtClean="0"/>
              <a:t>(pp.60-69). Chicago: American Library Association.</a:t>
            </a:r>
            <a:endParaRPr lang="en-CA" dirty="0" smtClean="0"/>
          </a:p>
          <a:p>
            <a:r>
              <a:rPr lang="en-US" dirty="0" smtClean="0"/>
              <a:t> </a:t>
            </a:r>
            <a:endParaRPr lang="en-CA" dirty="0" smtClean="0"/>
          </a:p>
          <a:p>
            <a:r>
              <a:rPr lang="en-US" dirty="0" smtClean="0"/>
              <a:t>Ministry of Tourism. (2008, November). </a:t>
            </a:r>
            <a:r>
              <a:rPr lang="en-US" i="1" dirty="0" smtClean="0"/>
              <a:t>Maldives.</a:t>
            </a:r>
            <a:r>
              <a:rPr lang="en-US" dirty="0" smtClean="0"/>
              <a:t> Retrieved 20 November, 2008, from Visit Maldives Web site: http://www.visitmaldives.com/Maldives/culture.php</a:t>
            </a:r>
            <a:endParaRPr lang="en-CA" dirty="0" smtClean="0"/>
          </a:p>
          <a:p>
            <a:r>
              <a:rPr lang="en-US" dirty="0" smtClean="0"/>
              <a:t> </a:t>
            </a:r>
            <a:endParaRPr lang="en-CA" dirty="0" smtClean="0"/>
          </a:p>
          <a:p>
            <a:r>
              <a:rPr lang="en-US" dirty="0" smtClean="0"/>
              <a:t>Smith, S &amp; </a:t>
            </a:r>
            <a:r>
              <a:rPr lang="en-US" dirty="0" err="1" smtClean="0"/>
              <a:t>Usherwood</a:t>
            </a:r>
            <a:r>
              <a:rPr lang="en-US" dirty="0" smtClean="0"/>
              <a:t>, B. (2003). Public library politics: International perspective. </a:t>
            </a:r>
            <a:r>
              <a:rPr lang="en-US" i="1" dirty="0" smtClean="0"/>
              <a:t>International Federation of Library Associations, </a:t>
            </a:r>
            <a:r>
              <a:rPr lang="en-US" dirty="0" smtClean="0"/>
              <a:t>16(2), 76-80.</a:t>
            </a:r>
            <a:endParaRPr lang="en-CA" dirty="0" smtClean="0"/>
          </a:p>
          <a:p>
            <a:endParaRPr lang="en-CA"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357166"/>
            <a:ext cx="8115328" cy="6116786"/>
          </a:xfrm>
        </p:spPr>
        <p:txBody>
          <a:bodyPr/>
          <a:lstStyle/>
          <a:p>
            <a:r>
              <a:rPr lang="en-US" dirty="0" err="1" smtClean="0"/>
              <a:t>Stielow</a:t>
            </a:r>
            <a:r>
              <a:rPr lang="en-US" dirty="0" smtClean="0"/>
              <a:t>, F. (2001). Reconsidering arsenals of a democratic culture: Balancing symbol and practice. In N. </a:t>
            </a:r>
            <a:r>
              <a:rPr lang="en-US" dirty="0" err="1" smtClean="0"/>
              <a:t>Kranich</a:t>
            </a:r>
            <a:r>
              <a:rPr lang="en-US" dirty="0" smtClean="0"/>
              <a:t> (Ed.), </a:t>
            </a:r>
            <a:r>
              <a:rPr lang="en-US" i="1" dirty="0" smtClean="0"/>
              <a:t>Libraries and democracy: Cornerstones of liberty. </a:t>
            </a:r>
            <a:r>
              <a:rPr lang="en-US" dirty="0" smtClean="0"/>
              <a:t>(pp.3-13). Chicago: American Library Association.  </a:t>
            </a:r>
            <a:endParaRPr lang="en-CA" dirty="0" smtClean="0"/>
          </a:p>
          <a:p>
            <a:r>
              <a:rPr lang="en-US" dirty="0" smtClean="0"/>
              <a:t> </a:t>
            </a:r>
            <a:endParaRPr lang="en-CA" dirty="0" smtClean="0"/>
          </a:p>
          <a:p>
            <a:r>
              <a:rPr lang="en-US" dirty="0" smtClean="0"/>
              <a:t>Turner, M. A., (2004). </a:t>
            </a:r>
            <a:r>
              <a:rPr lang="en-US" i="1" dirty="0" smtClean="0"/>
              <a:t>It comes with the territory: Handling problem situations in libraries. </a:t>
            </a:r>
            <a:r>
              <a:rPr lang="en-US" dirty="0" smtClean="0"/>
              <a:t>London: McFarland &amp; Company Inc.</a:t>
            </a:r>
            <a:endParaRPr lang="en-CA" dirty="0" smtClean="0"/>
          </a:p>
          <a:p>
            <a:r>
              <a:rPr lang="en-US" dirty="0" smtClean="0"/>
              <a:t> </a:t>
            </a:r>
            <a:endParaRPr lang="en-CA" dirty="0" smtClean="0"/>
          </a:p>
          <a:p>
            <a:r>
              <a:rPr lang="en-US" dirty="0" smtClean="0"/>
              <a:t>Wheeler, B. M., (2005). The politics of access: Libraries and the fight for civil liberties in Post-9/11 America. </a:t>
            </a:r>
            <a:r>
              <a:rPr lang="en-US" i="1" dirty="0" smtClean="0"/>
              <a:t>Radical History Review, </a:t>
            </a:r>
            <a:r>
              <a:rPr lang="en-US" dirty="0" smtClean="0"/>
              <a:t>93(fall), 79-95.</a:t>
            </a:r>
            <a:endParaRPr lang="en-CA" dirty="0" smtClean="0"/>
          </a:p>
          <a:p>
            <a:endParaRPr lang="en-CA"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Questions / comments</a:t>
            </a:r>
            <a:endParaRPr lang="en-CA" dirty="0"/>
          </a:p>
        </p:txBody>
      </p:sp>
      <p:sp>
        <p:nvSpPr>
          <p:cNvPr id="3" name="Content Placeholder 2"/>
          <p:cNvSpPr>
            <a:spLocks noGrp="1"/>
          </p:cNvSpPr>
          <p:nvPr>
            <p:ph sz="quarter" idx="1"/>
          </p:nvPr>
        </p:nvSpPr>
        <p:spPr/>
        <p:txBody>
          <a:bodyPr/>
          <a:lstStyle/>
          <a:p>
            <a:endParaRPr lang="en-CA"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272</TotalTime>
  <Words>886</Words>
  <Application>Microsoft Office PowerPoint</Application>
  <PresentationFormat>On-screen Show (4:3)</PresentationFormat>
  <Paragraphs>115</Paragraphs>
  <Slides>18</Slides>
  <Notes>18</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Oriel</vt:lpstr>
      <vt:lpstr>Library as a Political Institution</vt:lpstr>
      <vt:lpstr>Introduction</vt:lpstr>
      <vt:lpstr>Slide 3</vt:lpstr>
      <vt:lpstr>Historical Overview of the Role of Libraries in Democracy</vt:lpstr>
      <vt:lpstr>Slide 5</vt:lpstr>
      <vt:lpstr>Slide 6</vt:lpstr>
      <vt:lpstr>Slide 7</vt:lpstr>
      <vt:lpstr>Slide 8</vt:lpstr>
      <vt:lpstr>Role of library and Librarians in Civic life</vt:lpstr>
      <vt:lpstr>Slide 10</vt:lpstr>
      <vt:lpstr>Roles Libraries Play in Supporting Democratic Values</vt:lpstr>
      <vt:lpstr>Slide 12</vt:lpstr>
      <vt:lpstr>Slide 13</vt:lpstr>
      <vt:lpstr>Concluding remarks</vt:lpstr>
      <vt:lpstr>References</vt:lpstr>
      <vt:lpstr>Slide 16</vt:lpstr>
      <vt:lpstr>Slide 17</vt:lpstr>
      <vt:lpstr>Questions / comments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Library as a Political Institution</dc:title>
  <dc:creator>Adam Levesque</dc:creator>
  <cp:lastModifiedBy>Admin</cp:lastModifiedBy>
  <cp:revision>24</cp:revision>
  <dcterms:created xsi:type="dcterms:W3CDTF">2010-05-20T03:37:45Z</dcterms:created>
  <dcterms:modified xsi:type="dcterms:W3CDTF">2010-05-21T04:37:39Z</dcterms:modified>
</cp:coreProperties>
</file>